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0" r:id="rId3"/>
    <p:sldId id="261" r:id="rId4"/>
    <p:sldId id="263" r:id="rId5"/>
    <p:sldId id="264" r:id="rId6"/>
    <p:sldId id="265" r:id="rId7"/>
    <p:sldId id="262" r:id="rId8"/>
    <p:sldId id="266" r:id="rId9"/>
    <p:sldId id="268" r:id="rId10"/>
    <p:sldId id="269" r:id="rId11"/>
    <p:sldId id="267" r:id="rId12"/>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D960"/>
    <a:srgbClr val="585696"/>
    <a:srgbClr val="4F8EA1"/>
    <a:srgbClr val="53BA99"/>
    <a:srgbClr val="5DBE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08BED95-ECAE-45AE-858A-E6654424DB77}"/>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E55ABD2-0082-44DC-8E64-1728AA954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7A257C37-1F73-41C9-9E9A-74825BF52EB1}"/>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5" name="바닥글 개체 틀 4">
            <a:extLst>
              <a:ext uri="{FF2B5EF4-FFF2-40B4-BE49-F238E27FC236}">
                <a16:creationId xmlns:a16="http://schemas.microsoft.com/office/drawing/2014/main" id="{9BDD0205-E8D1-4AE1-AE3D-35382B9CF5D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66C89B3-6989-4811-B734-AA3692E415FA}"/>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726924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58241CC-4EF3-4832-8F80-6AC1EA613AC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9F34A902-E66A-476F-A9E0-C20334473766}"/>
              </a:ext>
            </a:extLst>
          </p:cNvPr>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4CDAA536-393D-4BC8-8849-B0E5456E9D4A}"/>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5" name="바닥글 개체 틀 4">
            <a:extLst>
              <a:ext uri="{FF2B5EF4-FFF2-40B4-BE49-F238E27FC236}">
                <a16:creationId xmlns:a16="http://schemas.microsoft.com/office/drawing/2014/main" id="{006ECA6F-C9DE-4D1E-A891-0A95C2B186B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3F2FAF6-B9F0-4614-8D36-C1CC7576A40F}"/>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41006854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0F904096-B22D-4358-876A-AD4BBF447EBA}"/>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98088C5F-BEA3-4BD3-A814-11C23393C353}"/>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70A68E11-3F2A-434C-8544-49FA5652469C}"/>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5" name="바닥글 개체 틀 4">
            <a:extLst>
              <a:ext uri="{FF2B5EF4-FFF2-40B4-BE49-F238E27FC236}">
                <a16:creationId xmlns:a16="http://schemas.microsoft.com/office/drawing/2014/main" id="{B0F270CA-A560-4DB0-B489-33557CDF7BB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AB0AD17-B2F9-491B-90CC-08D63C1610FE}"/>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452178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F0880FF-B46B-4A10-A9D4-425F3D078C2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5DE7AFC-1D04-4E48-B6EA-76FA1C59170B}"/>
              </a:ext>
            </a:extLst>
          </p:cNvPr>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82A7E639-6085-4C9C-AE1E-C8FB66CDE5AD}"/>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5" name="바닥글 개체 틀 4">
            <a:extLst>
              <a:ext uri="{FF2B5EF4-FFF2-40B4-BE49-F238E27FC236}">
                <a16:creationId xmlns:a16="http://schemas.microsoft.com/office/drawing/2014/main" id="{5EB94011-603C-4DED-B664-1D8BC2095F33}"/>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01B8560-FBCA-456F-9DCC-163117806028}"/>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3902467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055435C-3025-4D8B-B7EA-2A508BC117B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99FD199-2030-40A9-A123-D618912A604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a:extLst>
              <a:ext uri="{FF2B5EF4-FFF2-40B4-BE49-F238E27FC236}">
                <a16:creationId xmlns:a16="http://schemas.microsoft.com/office/drawing/2014/main" id="{7AF00BB6-271F-4B22-8ED7-942B03DF2379}"/>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5" name="바닥글 개체 틀 4">
            <a:extLst>
              <a:ext uri="{FF2B5EF4-FFF2-40B4-BE49-F238E27FC236}">
                <a16:creationId xmlns:a16="http://schemas.microsoft.com/office/drawing/2014/main" id="{F3B6359D-CC56-4B9B-BFDC-546DBAB666ED}"/>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CD90E090-2035-4863-9D8D-FC833D73CF6F}"/>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253708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23C3BF5-5783-45E4-ACE8-0790937CF716}"/>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BB430CA-5A9B-4A16-B056-89FD07046B44}"/>
              </a:ext>
            </a:extLst>
          </p:cNvPr>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a:extLst>
              <a:ext uri="{FF2B5EF4-FFF2-40B4-BE49-F238E27FC236}">
                <a16:creationId xmlns:a16="http://schemas.microsoft.com/office/drawing/2014/main" id="{1EA96E25-3915-45CA-9B50-0BC2A2EE88A5}"/>
              </a:ext>
            </a:extLst>
          </p:cNvPr>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a:extLst>
              <a:ext uri="{FF2B5EF4-FFF2-40B4-BE49-F238E27FC236}">
                <a16:creationId xmlns:a16="http://schemas.microsoft.com/office/drawing/2014/main" id="{0DB8A2FA-130A-46C9-91B5-07C52F39E57B}"/>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6" name="바닥글 개체 틀 5">
            <a:extLst>
              <a:ext uri="{FF2B5EF4-FFF2-40B4-BE49-F238E27FC236}">
                <a16:creationId xmlns:a16="http://schemas.microsoft.com/office/drawing/2014/main" id="{59EFF9D3-AB80-49A8-8253-4B683B44A6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EA81A3FC-62EB-4715-A44A-4658E61899A1}"/>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2857936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41A7EC5-3141-4FB8-92CB-51A8402D890B}"/>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7E01E501-D121-4E9F-B834-358434F59C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a:extLst>
              <a:ext uri="{FF2B5EF4-FFF2-40B4-BE49-F238E27FC236}">
                <a16:creationId xmlns:a16="http://schemas.microsoft.com/office/drawing/2014/main" id="{56DD9DC4-2BD7-4BD3-9D6A-C99C872EA33C}"/>
              </a:ext>
            </a:extLst>
          </p:cNvPr>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a:extLst>
              <a:ext uri="{FF2B5EF4-FFF2-40B4-BE49-F238E27FC236}">
                <a16:creationId xmlns:a16="http://schemas.microsoft.com/office/drawing/2014/main" id="{4DDA380A-4969-475C-BA99-3E890C8770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a:extLst>
              <a:ext uri="{FF2B5EF4-FFF2-40B4-BE49-F238E27FC236}">
                <a16:creationId xmlns:a16="http://schemas.microsoft.com/office/drawing/2014/main" id="{81CF1260-70A1-4514-A0BD-B98B12FB4B2E}"/>
              </a:ext>
            </a:extLst>
          </p:cNvPr>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a:extLst>
              <a:ext uri="{FF2B5EF4-FFF2-40B4-BE49-F238E27FC236}">
                <a16:creationId xmlns:a16="http://schemas.microsoft.com/office/drawing/2014/main" id="{E615282F-518A-4F1B-A751-03F3ABF319F4}"/>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8" name="바닥글 개체 틀 7">
            <a:extLst>
              <a:ext uri="{FF2B5EF4-FFF2-40B4-BE49-F238E27FC236}">
                <a16:creationId xmlns:a16="http://schemas.microsoft.com/office/drawing/2014/main" id="{303EB421-FAF8-4CD2-A74A-279D3C03DF63}"/>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74BCEBCB-A180-40A4-905B-BD0B68B3DE5B}"/>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298136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7CA94C-5F47-4182-B348-A52CA7EDDF62}"/>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4FD28780-5209-44ED-A700-B3FE3A0BF428}"/>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4" name="바닥글 개체 틀 3">
            <a:extLst>
              <a:ext uri="{FF2B5EF4-FFF2-40B4-BE49-F238E27FC236}">
                <a16:creationId xmlns:a16="http://schemas.microsoft.com/office/drawing/2014/main" id="{A5D01DEA-358B-4B84-B243-264F8CD84923}"/>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BFD592E6-AB69-47D7-AC70-9BC49EED7155}"/>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2663822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974CB67-47C7-4875-8441-1904A5243A4E}"/>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3" name="바닥글 개체 틀 2">
            <a:extLst>
              <a:ext uri="{FF2B5EF4-FFF2-40B4-BE49-F238E27FC236}">
                <a16:creationId xmlns:a16="http://schemas.microsoft.com/office/drawing/2014/main" id="{2F28BC8C-6A91-4309-B0E9-F0DC43D08FD8}"/>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DB8B7DAC-D0CB-4309-A740-9DF3D9940419}"/>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127758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2DCA33-0E09-4782-8D12-64456DF1DE07}"/>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49953602-E426-4022-A135-05EE1B5D99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a:extLst>
              <a:ext uri="{FF2B5EF4-FFF2-40B4-BE49-F238E27FC236}">
                <a16:creationId xmlns:a16="http://schemas.microsoft.com/office/drawing/2014/main" id="{FC29F295-4782-4F66-B6BB-7D25C3BCF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6636654F-F2D7-4040-8ACC-2D314AAB93E6}"/>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6" name="바닥글 개체 틀 5">
            <a:extLst>
              <a:ext uri="{FF2B5EF4-FFF2-40B4-BE49-F238E27FC236}">
                <a16:creationId xmlns:a16="http://schemas.microsoft.com/office/drawing/2014/main" id="{25CC3906-11CF-41D2-8C1F-F1A6D369900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C21A943B-CAB1-46C9-AFF9-AFCCA86F7875}"/>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34461925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CDA2D26-9943-4EAD-B4C4-093266539068}"/>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F19FF3D-DFF5-4EB5-B87F-0A1DC06B5A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385AF05-A420-475D-B158-25AE7B619D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a:extLst>
              <a:ext uri="{FF2B5EF4-FFF2-40B4-BE49-F238E27FC236}">
                <a16:creationId xmlns:a16="http://schemas.microsoft.com/office/drawing/2014/main" id="{2BCD752E-7291-4F1D-A396-DAA04F9EC091}"/>
              </a:ext>
            </a:extLst>
          </p:cNvPr>
          <p:cNvSpPr>
            <a:spLocks noGrp="1"/>
          </p:cNvSpPr>
          <p:nvPr>
            <p:ph type="dt" sz="half" idx="10"/>
          </p:nvPr>
        </p:nvSpPr>
        <p:spPr/>
        <p:txBody>
          <a:bodyPr/>
          <a:lstStyle/>
          <a:p>
            <a:fld id="{16EA3BB8-5419-4BA4-92BC-3791212B4C24}" type="datetimeFigureOut">
              <a:rPr lang="ko-KR" altLang="en-US" smtClean="0"/>
              <a:t>2018-06-06</a:t>
            </a:fld>
            <a:endParaRPr lang="ko-KR" altLang="en-US"/>
          </a:p>
        </p:txBody>
      </p:sp>
      <p:sp>
        <p:nvSpPr>
          <p:cNvPr id="6" name="바닥글 개체 틀 5">
            <a:extLst>
              <a:ext uri="{FF2B5EF4-FFF2-40B4-BE49-F238E27FC236}">
                <a16:creationId xmlns:a16="http://schemas.microsoft.com/office/drawing/2014/main" id="{D6961980-4A62-485C-83DE-1A20BB296F06}"/>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B852E971-B09F-49D3-AFCC-97524032BDB8}"/>
              </a:ext>
            </a:extLst>
          </p:cNvPr>
          <p:cNvSpPr>
            <a:spLocks noGrp="1"/>
          </p:cNvSpPr>
          <p:nvPr>
            <p:ph type="sldNum" sz="quarter" idx="12"/>
          </p:nvPr>
        </p:nvSpPr>
        <p:spPr/>
        <p:txBody>
          <a:body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194059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E73B91B-FC1B-4A1E-95B4-CFA44AE2F0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F27715C-2F22-401A-B1DE-A5160A50D7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a:extLst>
              <a:ext uri="{FF2B5EF4-FFF2-40B4-BE49-F238E27FC236}">
                <a16:creationId xmlns:a16="http://schemas.microsoft.com/office/drawing/2014/main" id="{B4DEC283-23D0-4695-BC10-82BF5E02F6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A3BB8-5419-4BA4-92BC-3791212B4C24}" type="datetimeFigureOut">
              <a:rPr lang="ko-KR" altLang="en-US" smtClean="0"/>
              <a:t>2018-06-06</a:t>
            </a:fld>
            <a:endParaRPr lang="ko-KR" altLang="en-US"/>
          </a:p>
        </p:txBody>
      </p:sp>
      <p:sp>
        <p:nvSpPr>
          <p:cNvPr id="5" name="바닥글 개체 틀 4">
            <a:extLst>
              <a:ext uri="{FF2B5EF4-FFF2-40B4-BE49-F238E27FC236}">
                <a16:creationId xmlns:a16="http://schemas.microsoft.com/office/drawing/2014/main" id="{FE6A9078-9F4C-4C25-B766-AD99A447D7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A3A13B12-2F3D-4835-93A4-46DB644D47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E31BD-89B2-46FC-82E0-4CEAB6E3025E}" type="slidenum">
              <a:rPr lang="ko-KR" altLang="en-US" smtClean="0"/>
              <a:t>‹#›</a:t>
            </a:fld>
            <a:endParaRPr lang="ko-KR" altLang="en-US"/>
          </a:p>
        </p:txBody>
      </p:sp>
    </p:spTree>
    <p:extLst>
      <p:ext uri="{BB962C8B-B14F-4D97-AF65-F5344CB8AC3E}">
        <p14:creationId xmlns:p14="http://schemas.microsoft.com/office/powerpoint/2010/main" val="285082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descr="하늘, 표지판, 실외이(가) 표시된 사진&#10;&#10;매우 높은 신뢰도로 생성된 설명">
            <a:extLst>
              <a:ext uri="{FF2B5EF4-FFF2-40B4-BE49-F238E27FC236}">
                <a16:creationId xmlns:a16="http://schemas.microsoft.com/office/drawing/2014/main" id="{C28DB6AE-7681-45CF-BFE6-741D2C2277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4863" y="742315"/>
            <a:ext cx="1682273" cy="1239570"/>
          </a:xfrm>
          <a:prstGeom prst="rect">
            <a:avLst/>
          </a:prstGeom>
        </p:spPr>
      </p:pic>
      <p:pic>
        <p:nvPicPr>
          <p:cNvPr id="6" name="그림 5" descr="물, 수상스포츠, 수영이(가) 표시된 사진&#10;&#10;매우 높은 신뢰도로 생성된 설명">
            <a:extLst>
              <a:ext uri="{FF2B5EF4-FFF2-40B4-BE49-F238E27FC236}">
                <a16:creationId xmlns:a16="http://schemas.microsoft.com/office/drawing/2014/main" id="{EDBC85B5-97F3-4F7D-B6FA-1A1C325C3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821" y="2543176"/>
            <a:ext cx="2401205" cy="3557587"/>
          </a:xfrm>
          <a:prstGeom prst="rect">
            <a:avLst/>
          </a:prstGeom>
        </p:spPr>
      </p:pic>
      <p:pic>
        <p:nvPicPr>
          <p:cNvPr id="8" name="그림 7" descr="사람, 실외이(가) 표시된 사진&#10;&#10;높은 신뢰도로 생성된 설명">
            <a:extLst>
              <a:ext uri="{FF2B5EF4-FFF2-40B4-BE49-F238E27FC236}">
                <a16:creationId xmlns:a16="http://schemas.microsoft.com/office/drawing/2014/main" id="{1A0A204E-A21F-4492-B8CA-D6D09FDCE7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5397" y="2543176"/>
            <a:ext cx="2401206" cy="3572509"/>
          </a:xfrm>
          <a:prstGeom prst="rect">
            <a:avLst/>
          </a:prstGeom>
        </p:spPr>
      </p:pic>
      <p:pic>
        <p:nvPicPr>
          <p:cNvPr id="10" name="그림 9" descr="사람, 하늘, 장난감, 인형이(가) 표시된 사진&#10;&#10;매우 높은 신뢰도로 생성된 설명">
            <a:extLst>
              <a:ext uri="{FF2B5EF4-FFF2-40B4-BE49-F238E27FC236}">
                <a16:creationId xmlns:a16="http://schemas.microsoft.com/office/drawing/2014/main" id="{FE077779-118F-4A84-BE9D-38A4F74F5E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6390" y="2543176"/>
            <a:ext cx="2450741" cy="3572509"/>
          </a:xfrm>
          <a:prstGeom prst="rect">
            <a:avLst/>
          </a:prstGeom>
        </p:spPr>
      </p:pic>
    </p:spTree>
    <p:extLst>
      <p:ext uri="{BB962C8B-B14F-4D97-AF65-F5344CB8AC3E}">
        <p14:creationId xmlns:p14="http://schemas.microsoft.com/office/powerpoint/2010/main" val="3295221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3F11610E-E39F-443B-B463-78938CC2F57C}"/>
              </a:ext>
            </a:extLst>
          </p:cNvPr>
          <p:cNvSpPr/>
          <p:nvPr/>
        </p:nvSpPr>
        <p:spPr>
          <a:xfrm>
            <a:off x="513806" y="1001486"/>
            <a:ext cx="11190514" cy="4868091"/>
          </a:xfrm>
          <a:prstGeom prst="rect">
            <a:avLst/>
          </a:prstGeom>
          <a:blipFill dpi="0" rotWithShape="1">
            <a:blip r:embed="rId2">
              <a:alphaModFix amt="53000"/>
            </a:blip>
            <a:srcRect/>
            <a:stretch>
              <a:fillRect/>
            </a:stretch>
          </a:blipFill>
          <a:ln>
            <a:noFill/>
          </a:ln>
          <a:effectLst>
            <a:softEdge rad="736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ko-KR" sz="2800" b="1" dirty="0">
                <a:solidFill>
                  <a:schemeClr val="tx1"/>
                </a:solidFill>
              </a:rPr>
              <a:t>“We all have limitations. We all make mistakes. …And the more we try to understand one another. The more exceptional each of us will be. But we have to try. So no matter what type of animal you are. …I implore you. …Try to make the world a better place.”</a:t>
            </a:r>
            <a:endParaRPr lang="ko-KR" altLang="en-US" sz="2800" b="1" dirty="0">
              <a:solidFill>
                <a:schemeClr val="tx1"/>
              </a:solidFill>
            </a:endParaRPr>
          </a:p>
        </p:txBody>
      </p:sp>
    </p:spTree>
    <p:extLst>
      <p:ext uri="{BB962C8B-B14F-4D97-AF65-F5344CB8AC3E}">
        <p14:creationId xmlns:p14="http://schemas.microsoft.com/office/powerpoint/2010/main" val="3593425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CF08F68-8D2A-4009-A3AF-F871DE5ED8D3}"/>
              </a:ext>
            </a:extLst>
          </p:cNvPr>
          <p:cNvSpPr>
            <a:spLocks noGrp="1"/>
          </p:cNvSpPr>
          <p:nvPr>
            <p:ph type="title"/>
          </p:nvPr>
        </p:nvSpPr>
        <p:spPr>
          <a:xfrm>
            <a:off x="2062480" y="4540885"/>
            <a:ext cx="9133840" cy="1325563"/>
          </a:xfrm>
        </p:spPr>
        <p:txBody>
          <a:bodyPr/>
          <a:lstStyle/>
          <a:p>
            <a:r>
              <a:rPr lang="en-US" altLang="ko-KR" b="1" dirty="0">
                <a:gradFill>
                  <a:gsLst>
                    <a:gs pos="0">
                      <a:srgbClr val="8AD960"/>
                    </a:gs>
                    <a:gs pos="74000">
                      <a:srgbClr val="5DBE8B"/>
                    </a:gs>
                    <a:gs pos="83000">
                      <a:srgbClr val="53BA99"/>
                    </a:gs>
                    <a:gs pos="100000">
                      <a:srgbClr val="4F8EA1"/>
                    </a:gs>
                  </a:gsLst>
                  <a:lin ang="5400000" scaled="1"/>
                </a:gradFill>
              </a:rPr>
              <a:t>:Where Anyone Can Be Anything</a:t>
            </a:r>
            <a:endParaRPr lang="ko-KR" altLang="en-US" b="1" dirty="0">
              <a:gradFill>
                <a:gsLst>
                  <a:gs pos="0">
                    <a:srgbClr val="8AD960"/>
                  </a:gs>
                  <a:gs pos="74000">
                    <a:srgbClr val="5DBE8B"/>
                  </a:gs>
                  <a:gs pos="83000">
                    <a:srgbClr val="53BA99"/>
                  </a:gs>
                  <a:gs pos="100000">
                    <a:srgbClr val="4F8EA1"/>
                  </a:gs>
                </a:gsLst>
                <a:lin ang="5400000" scaled="1"/>
              </a:gradFill>
            </a:endParaRPr>
          </a:p>
        </p:txBody>
      </p:sp>
      <p:pic>
        <p:nvPicPr>
          <p:cNvPr id="5" name="그림 4" descr="기어이(가) 표시된 사진&#10;&#10;높은 신뢰도로 생성된 설명">
            <a:extLst>
              <a:ext uri="{FF2B5EF4-FFF2-40B4-BE49-F238E27FC236}">
                <a16:creationId xmlns:a16="http://schemas.microsoft.com/office/drawing/2014/main" id="{3B672F64-1FC7-42BB-88E1-0A6F6AFF91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12192000" cy="2438400"/>
          </a:xfrm>
          <a:prstGeom prst="rect">
            <a:avLst/>
          </a:prstGeom>
        </p:spPr>
      </p:pic>
    </p:spTree>
    <p:extLst>
      <p:ext uri="{BB962C8B-B14F-4D97-AF65-F5344CB8AC3E}">
        <p14:creationId xmlns:p14="http://schemas.microsoft.com/office/powerpoint/2010/main" val="137373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E835E7CE-FF0D-443B-8293-3934BFCD5A79}"/>
              </a:ext>
            </a:extLst>
          </p:cNvPr>
          <p:cNvSpPr/>
          <p:nvPr/>
        </p:nvSpPr>
        <p:spPr>
          <a:xfrm>
            <a:off x="1371600" y="985520"/>
            <a:ext cx="9347200" cy="5130800"/>
          </a:xfrm>
          <a:prstGeom prst="rect">
            <a:avLst/>
          </a:prstGeom>
          <a:blipFill dpi="0" rotWithShape="1">
            <a:blip r:embed="rId2">
              <a:alphaModFix amt="56000"/>
            </a:blip>
            <a:srcRect/>
            <a:stretch>
              <a:fillRect/>
            </a:stretch>
          </a:blipFill>
          <a:ln>
            <a:noFill/>
          </a:ln>
          <a:effectLst>
            <a:softEdge rad="952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9590A500-1A8D-4539-B791-392C27ECF683}"/>
              </a:ext>
            </a:extLst>
          </p:cNvPr>
          <p:cNvSpPr txBox="1"/>
          <p:nvPr/>
        </p:nvSpPr>
        <p:spPr>
          <a:xfrm>
            <a:off x="2509520" y="3075057"/>
            <a:ext cx="7172960" cy="1323439"/>
          </a:xfrm>
          <a:prstGeom prst="rect">
            <a:avLst/>
          </a:prstGeom>
          <a:noFill/>
        </p:spPr>
        <p:txBody>
          <a:bodyPr wrap="square" rtlCol="0">
            <a:spAutoFit/>
          </a:bodyPr>
          <a:lstStyle/>
          <a:p>
            <a:pPr algn="ctr"/>
            <a:endParaRPr lang="en-US" altLang="ko-KR" sz="4000" b="1" dirty="0"/>
          </a:p>
          <a:p>
            <a:pPr algn="ctr"/>
            <a:r>
              <a:rPr lang="en-US" altLang="ko-KR" sz="4000" b="1" dirty="0"/>
              <a:t>Social Prejudice and Racism</a:t>
            </a:r>
            <a:endParaRPr lang="ko-KR" altLang="en-US" sz="4000" b="1" dirty="0"/>
          </a:p>
        </p:txBody>
      </p:sp>
      <p:pic>
        <p:nvPicPr>
          <p:cNvPr id="5" name="그래픽 4">
            <a:extLst>
              <a:ext uri="{FF2B5EF4-FFF2-40B4-BE49-F238E27FC236}">
                <a16:creationId xmlns:a16="http://schemas.microsoft.com/office/drawing/2014/main" id="{A159207B-4C23-427C-AD2C-EFF1BF383E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5120" y="2494667"/>
            <a:ext cx="1160780" cy="1160780"/>
          </a:xfrm>
          <a:prstGeom prst="rect">
            <a:avLst/>
          </a:prstGeom>
        </p:spPr>
      </p:pic>
    </p:spTree>
    <p:extLst>
      <p:ext uri="{BB962C8B-B14F-4D97-AF65-F5344CB8AC3E}">
        <p14:creationId xmlns:p14="http://schemas.microsoft.com/office/powerpoint/2010/main" val="395639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563581-1647-4C37-B30B-8DEAC527BE8C}"/>
              </a:ext>
            </a:extLst>
          </p:cNvPr>
          <p:cNvSpPr>
            <a:spLocks noGrp="1"/>
          </p:cNvSpPr>
          <p:nvPr>
            <p:ph type="title"/>
          </p:nvPr>
        </p:nvSpPr>
        <p:spPr/>
        <p:txBody>
          <a:bodyPr/>
          <a:lstStyle/>
          <a:p>
            <a:pPr algn="ctr"/>
            <a:r>
              <a:rPr lang="en-US" altLang="ko-KR" dirty="0"/>
              <a:t>Scenes with Discrimination</a:t>
            </a:r>
            <a:endParaRPr lang="ko-KR" altLang="en-US" dirty="0"/>
          </a:p>
        </p:txBody>
      </p:sp>
      <p:sp>
        <p:nvSpPr>
          <p:cNvPr id="3" name="TextBox 2">
            <a:extLst>
              <a:ext uri="{FF2B5EF4-FFF2-40B4-BE49-F238E27FC236}">
                <a16:creationId xmlns:a16="http://schemas.microsoft.com/office/drawing/2014/main" id="{4D72F80E-E6E4-43FF-8A88-CEFDEB8EB4EB}"/>
              </a:ext>
            </a:extLst>
          </p:cNvPr>
          <p:cNvSpPr txBox="1"/>
          <p:nvPr/>
        </p:nvSpPr>
        <p:spPr>
          <a:xfrm>
            <a:off x="1524000" y="5455920"/>
            <a:ext cx="9682480" cy="584775"/>
          </a:xfrm>
          <a:prstGeom prst="rect">
            <a:avLst/>
          </a:prstGeom>
          <a:noFill/>
        </p:spPr>
        <p:txBody>
          <a:bodyPr wrap="square" rtlCol="0">
            <a:spAutoFit/>
          </a:bodyPr>
          <a:lstStyle/>
          <a:p>
            <a:pPr algn="ctr"/>
            <a:r>
              <a:rPr lang="en-US" altLang="ko-KR" sz="3200" dirty="0"/>
              <a:t>“We reserve the right to refuse service to anyone.”</a:t>
            </a:r>
            <a:endParaRPr lang="ko-KR" altLang="en-US" sz="3200" dirty="0"/>
          </a:p>
        </p:txBody>
      </p:sp>
      <p:pic>
        <p:nvPicPr>
          <p:cNvPr id="4" name="그림 3">
            <a:extLst>
              <a:ext uri="{FF2B5EF4-FFF2-40B4-BE49-F238E27FC236}">
                <a16:creationId xmlns:a16="http://schemas.microsoft.com/office/drawing/2014/main" id="{C9E92998-8B73-4DA6-9101-5E139FC1413B}"/>
              </a:ext>
            </a:extLst>
          </p:cNvPr>
          <p:cNvPicPr>
            <a:picLocks noChangeAspect="1"/>
          </p:cNvPicPr>
          <p:nvPr/>
        </p:nvPicPr>
        <p:blipFill>
          <a:blip r:embed="rId2"/>
          <a:stretch>
            <a:fillRect/>
          </a:stretch>
        </p:blipFill>
        <p:spPr>
          <a:xfrm>
            <a:off x="2612624" y="2026771"/>
            <a:ext cx="6966752" cy="2804457"/>
          </a:xfrm>
          <a:prstGeom prst="rect">
            <a:avLst/>
          </a:prstGeom>
        </p:spPr>
      </p:pic>
    </p:spTree>
    <p:extLst>
      <p:ext uri="{BB962C8B-B14F-4D97-AF65-F5344CB8AC3E}">
        <p14:creationId xmlns:p14="http://schemas.microsoft.com/office/powerpoint/2010/main" val="2374230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563581-1647-4C37-B30B-8DEAC527BE8C}"/>
              </a:ext>
            </a:extLst>
          </p:cNvPr>
          <p:cNvSpPr>
            <a:spLocks noGrp="1"/>
          </p:cNvSpPr>
          <p:nvPr>
            <p:ph type="title"/>
          </p:nvPr>
        </p:nvSpPr>
        <p:spPr/>
        <p:txBody>
          <a:bodyPr/>
          <a:lstStyle/>
          <a:p>
            <a:pPr algn="ctr"/>
            <a:r>
              <a:rPr lang="en-US" altLang="ko-KR" dirty="0"/>
              <a:t>Scenes with Discrimination</a:t>
            </a:r>
            <a:endParaRPr lang="ko-KR" altLang="en-US" dirty="0"/>
          </a:p>
        </p:txBody>
      </p:sp>
      <p:pic>
        <p:nvPicPr>
          <p:cNvPr id="5" name="그래픽 4">
            <a:extLst>
              <a:ext uri="{FF2B5EF4-FFF2-40B4-BE49-F238E27FC236}">
                <a16:creationId xmlns:a16="http://schemas.microsoft.com/office/drawing/2014/main" id="{BFCC0E1F-8823-4CC1-9830-31896BAB2B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09824" y="2647950"/>
            <a:ext cx="2409825" cy="2409825"/>
          </a:xfrm>
          <a:prstGeom prst="rect">
            <a:avLst/>
          </a:prstGeom>
        </p:spPr>
      </p:pic>
      <p:pic>
        <p:nvPicPr>
          <p:cNvPr id="6" name="그래픽 5">
            <a:extLst>
              <a:ext uri="{FF2B5EF4-FFF2-40B4-BE49-F238E27FC236}">
                <a16:creationId xmlns:a16="http://schemas.microsoft.com/office/drawing/2014/main" id="{A4850FCC-5CCE-41B8-B291-F607A568FF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8113" y="2717800"/>
            <a:ext cx="2024063" cy="2024063"/>
          </a:xfrm>
          <a:prstGeom prst="rect">
            <a:avLst/>
          </a:prstGeom>
        </p:spPr>
      </p:pic>
      <p:cxnSp>
        <p:nvCxnSpPr>
          <p:cNvPr id="8" name="직선 화살표 연결선 7">
            <a:extLst>
              <a:ext uri="{FF2B5EF4-FFF2-40B4-BE49-F238E27FC236}">
                <a16:creationId xmlns:a16="http://schemas.microsoft.com/office/drawing/2014/main" id="{C32D3F33-3E4C-4B9D-86F8-7718BD0472D7}"/>
              </a:ext>
            </a:extLst>
          </p:cNvPr>
          <p:cNvCxnSpPr>
            <a:cxnSpLocks/>
          </p:cNvCxnSpPr>
          <p:nvPr/>
        </p:nvCxnSpPr>
        <p:spPr>
          <a:xfrm>
            <a:off x="5057775" y="3657600"/>
            <a:ext cx="2602865" cy="0"/>
          </a:xfrm>
          <a:prstGeom prst="straightConnector1">
            <a:avLst/>
          </a:prstGeom>
          <a:ln w="762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EBBC4CB-4C09-4CED-93CB-E926E105E6F7}"/>
              </a:ext>
            </a:extLst>
          </p:cNvPr>
          <p:cNvSpPr txBox="1"/>
          <p:nvPr/>
        </p:nvSpPr>
        <p:spPr>
          <a:xfrm>
            <a:off x="5638800" y="2235200"/>
            <a:ext cx="1137920" cy="2646878"/>
          </a:xfrm>
          <a:prstGeom prst="rect">
            <a:avLst/>
          </a:prstGeom>
          <a:noFill/>
        </p:spPr>
        <p:txBody>
          <a:bodyPr wrap="square" rtlCol="0">
            <a:spAutoFit/>
          </a:bodyPr>
          <a:lstStyle/>
          <a:p>
            <a:r>
              <a:rPr lang="en-US" altLang="ko-KR" sz="16600" dirty="0"/>
              <a:t>X</a:t>
            </a:r>
            <a:endParaRPr lang="ko-KR" altLang="en-US" sz="16600" dirty="0"/>
          </a:p>
        </p:txBody>
      </p:sp>
    </p:spTree>
    <p:extLst>
      <p:ext uri="{BB962C8B-B14F-4D97-AF65-F5344CB8AC3E}">
        <p14:creationId xmlns:p14="http://schemas.microsoft.com/office/powerpoint/2010/main" val="1572857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563581-1647-4C37-B30B-8DEAC527BE8C}"/>
              </a:ext>
            </a:extLst>
          </p:cNvPr>
          <p:cNvSpPr>
            <a:spLocks noGrp="1"/>
          </p:cNvSpPr>
          <p:nvPr>
            <p:ph type="title"/>
          </p:nvPr>
        </p:nvSpPr>
        <p:spPr/>
        <p:txBody>
          <a:bodyPr/>
          <a:lstStyle/>
          <a:p>
            <a:pPr algn="ctr"/>
            <a:r>
              <a:rPr lang="en-US" altLang="ko-KR" dirty="0"/>
              <a:t>Scenes with Discrimination</a:t>
            </a:r>
            <a:endParaRPr lang="ko-KR" altLang="en-US" dirty="0"/>
          </a:p>
        </p:txBody>
      </p:sp>
      <p:pic>
        <p:nvPicPr>
          <p:cNvPr id="5" name="그림 4">
            <a:extLst>
              <a:ext uri="{FF2B5EF4-FFF2-40B4-BE49-F238E27FC236}">
                <a16:creationId xmlns:a16="http://schemas.microsoft.com/office/drawing/2014/main" id="{7E89E479-90F1-42AE-877A-F0C4EF164A1C}"/>
              </a:ext>
            </a:extLst>
          </p:cNvPr>
          <p:cNvPicPr>
            <a:picLocks noChangeAspect="1"/>
          </p:cNvPicPr>
          <p:nvPr/>
        </p:nvPicPr>
        <p:blipFill>
          <a:blip r:embed="rId2"/>
          <a:stretch>
            <a:fillRect/>
          </a:stretch>
        </p:blipFill>
        <p:spPr>
          <a:xfrm>
            <a:off x="2085427" y="1690688"/>
            <a:ext cx="8021146" cy="3240928"/>
          </a:xfrm>
          <a:prstGeom prst="rect">
            <a:avLst/>
          </a:prstGeom>
        </p:spPr>
      </p:pic>
      <p:sp>
        <p:nvSpPr>
          <p:cNvPr id="6" name="TextBox 5">
            <a:extLst>
              <a:ext uri="{FF2B5EF4-FFF2-40B4-BE49-F238E27FC236}">
                <a16:creationId xmlns:a16="http://schemas.microsoft.com/office/drawing/2014/main" id="{53ADA0E3-E92B-4554-BB0D-CACD90F37044}"/>
              </a:ext>
            </a:extLst>
          </p:cNvPr>
          <p:cNvSpPr txBox="1"/>
          <p:nvPr/>
        </p:nvSpPr>
        <p:spPr>
          <a:xfrm>
            <a:off x="1924594" y="5271815"/>
            <a:ext cx="8638903" cy="830997"/>
          </a:xfrm>
          <a:prstGeom prst="rect">
            <a:avLst/>
          </a:prstGeom>
          <a:noFill/>
        </p:spPr>
        <p:txBody>
          <a:bodyPr wrap="square" rtlCol="0">
            <a:spAutoFit/>
          </a:bodyPr>
          <a:lstStyle/>
          <a:p>
            <a:r>
              <a:rPr lang="en-US" altLang="ko-KR" sz="2400" dirty="0"/>
              <a:t>“Y</a:t>
            </a:r>
            <a:r>
              <a:rPr lang="en-US" altLang="ko-KR" sz="2400" dirty="0">
                <a:effectLst/>
              </a:rPr>
              <a:t>ou probably didn't know, but a bunny can call another bunny 'cute', but when other animals do it, that's a little...</a:t>
            </a:r>
            <a:r>
              <a:rPr lang="en-US" altLang="ko-KR" sz="2400" dirty="0"/>
              <a:t>”</a:t>
            </a:r>
            <a:endParaRPr lang="ko-KR" altLang="en-US" sz="2400" dirty="0"/>
          </a:p>
        </p:txBody>
      </p:sp>
    </p:spTree>
    <p:extLst>
      <p:ext uri="{BB962C8B-B14F-4D97-AF65-F5344CB8AC3E}">
        <p14:creationId xmlns:p14="http://schemas.microsoft.com/office/powerpoint/2010/main" val="2517112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D563581-1647-4C37-B30B-8DEAC527BE8C}"/>
              </a:ext>
            </a:extLst>
          </p:cNvPr>
          <p:cNvSpPr>
            <a:spLocks noGrp="1"/>
          </p:cNvSpPr>
          <p:nvPr>
            <p:ph type="title"/>
          </p:nvPr>
        </p:nvSpPr>
        <p:spPr>
          <a:xfrm>
            <a:off x="838198" y="365125"/>
            <a:ext cx="10515600" cy="1325563"/>
          </a:xfrm>
        </p:spPr>
        <p:txBody>
          <a:bodyPr/>
          <a:lstStyle/>
          <a:p>
            <a:pPr algn="ctr"/>
            <a:r>
              <a:rPr lang="en-US" altLang="ko-KR" dirty="0"/>
              <a:t>Scenes with Discrimination</a:t>
            </a:r>
            <a:endParaRPr lang="ko-KR" altLang="en-US" dirty="0"/>
          </a:p>
        </p:txBody>
      </p:sp>
      <p:sp>
        <p:nvSpPr>
          <p:cNvPr id="6" name="TextBox 5">
            <a:extLst>
              <a:ext uri="{FF2B5EF4-FFF2-40B4-BE49-F238E27FC236}">
                <a16:creationId xmlns:a16="http://schemas.microsoft.com/office/drawing/2014/main" id="{53ADA0E3-E92B-4554-BB0D-CACD90F37044}"/>
              </a:ext>
            </a:extLst>
          </p:cNvPr>
          <p:cNvSpPr txBox="1"/>
          <p:nvPr/>
        </p:nvSpPr>
        <p:spPr>
          <a:xfrm>
            <a:off x="1776547" y="5332775"/>
            <a:ext cx="8638903" cy="461665"/>
          </a:xfrm>
          <a:prstGeom prst="rect">
            <a:avLst/>
          </a:prstGeom>
          <a:noFill/>
        </p:spPr>
        <p:txBody>
          <a:bodyPr wrap="square" rtlCol="0">
            <a:spAutoFit/>
          </a:bodyPr>
          <a:lstStyle/>
          <a:p>
            <a:pPr algn="ctr"/>
            <a:r>
              <a:rPr lang="en-US" altLang="ko-KR" sz="2400" dirty="0"/>
              <a:t>“Sly bunny” “Dumb fox”</a:t>
            </a:r>
            <a:endParaRPr lang="ko-KR" altLang="en-US" sz="2400" dirty="0"/>
          </a:p>
        </p:txBody>
      </p:sp>
      <p:pic>
        <p:nvPicPr>
          <p:cNvPr id="3" name="그림 2">
            <a:extLst>
              <a:ext uri="{FF2B5EF4-FFF2-40B4-BE49-F238E27FC236}">
                <a16:creationId xmlns:a16="http://schemas.microsoft.com/office/drawing/2014/main" id="{D2633EE7-06D5-4677-985E-6F2BFAB60E5B}"/>
              </a:ext>
            </a:extLst>
          </p:cNvPr>
          <p:cNvPicPr>
            <a:picLocks noChangeAspect="1"/>
          </p:cNvPicPr>
          <p:nvPr/>
        </p:nvPicPr>
        <p:blipFill>
          <a:blip r:embed="rId2"/>
          <a:stretch>
            <a:fillRect/>
          </a:stretch>
        </p:blipFill>
        <p:spPr>
          <a:xfrm>
            <a:off x="2301952" y="1690688"/>
            <a:ext cx="7588095" cy="3151278"/>
          </a:xfrm>
          <a:prstGeom prst="rect">
            <a:avLst/>
          </a:prstGeom>
        </p:spPr>
      </p:pic>
      <p:sp>
        <p:nvSpPr>
          <p:cNvPr id="4" name="TextBox 3">
            <a:extLst>
              <a:ext uri="{FF2B5EF4-FFF2-40B4-BE49-F238E27FC236}">
                <a16:creationId xmlns:a16="http://schemas.microsoft.com/office/drawing/2014/main" id="{65D74DE8-6E42-4408-A79D-51E7C4A4D5BE}"/>
              </a:ext>
            </a:extLst>
          </p:cNvPr>
          <p:cNvSpPr txBox="1"/>
          <p:nvPr/>
        </p:nvSpPr>
        <p:spPr>
          <a:xfrm>
            <a:off x="7027817" y="243076"/>
            <a:ext cx="966651" cy="1569660"/>
          </a:xfrm>
          <a:prstGeom prst="rect">
            <a:avLst/>
          </a:prstGeom>
          <a:noFill/>
        </p:spPr>
        <p:txBody>
          <a:bodyPr wrap="square" rtlCol="0">
            <a:spAutoFit/>
          </a:bodyPr>
          <a:lstStyle/>
          <a:p>
            <a:r>
              <a:rPr lang="en-US" altLang="ko-KR" sz="9600" dirty="0"/>
              <a:t>X</a:t>
            </a:r>
            <a:endParaRPr lang="ko-KR" altLang="en-US" sz="9600" dirty="0"/>
          </a:p>
        </p:txBody>
      </p:sp>
    </p:spTree>
    <p:extLst>
      <p:ext uri="{BB962C8B-B14F-4D97-AF65-F5344CB8AC3E}">
        <p14:creationId xmlns:p14="http://schemas.microsoft.com/office/powerpoint/2010/main" val="2594941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0FCDD2-AF6A-487D-8E0D-64F273CFA9FF}"/>
              </a:ext>
            </a:extLst>
          </p:cNvPr>
          <p:cNvSpPr>
            <a:spLocks noGrp="1"/>
          </p:cNvSpPr>
          <p:nvPr>
            <p:ph type="title"/>
          </p:nvPr>
        </p:nvSpPr>
        <p:spPr/>
        <p:txBody>
          <a:bodyPr/>
          <a:lstStyle/>
          <a:p>
            <a:pPr algn="ctr"/>
            <a:r>
              <a:rPr lang="en-US" altLang="ko-KR" dirty="0"/>
              <a:t>Historical References</a:t>
            </a:r>
            <a:endParaRPr lang="ko-KR" altLang="en-US" dirty="0"/>
          </a:p>
        </p:txBody>
      </p:sp>
      <p:pic>
        <p:nvPicPr>
          <p:cNvPr id="3" name="그림 2">
            <a:extLst>
              <a:ext uri="{FF2B5EF4-FFF2-40B4-BE49-F238E27FC236}">
                <a16:creationId xmlns:a16="http://schemas.microsoft.com/office/drawing/2014/main" id="{24CD7C0A-5285-4A77-A688-10E3ED86FF13}"/>
              </a:ext>
            </a:extLst>
          </p:cNvPr>
          <p:cNvPicPr>
            <a:picLocks noChangeAspect="1"/>
          </p:cNvPicPr>
          <p:nvPr/>
        </p:nvPicPr>
        <p:blipFill>
          <a:blip r:embed="rId2"/>
          <a:stretch>
            <a:fillRect/>
          </a:stretch>
        </p:blipFill>
        <p:spPr>
          <a:xfrm>
            <a:off x="1463040" y="1509460"/>
            <a:ext cx="9265920" cy="3674417"/>
          </a:xfrm>
          <a:prstGeom prst="rect">
            <a:avLst/>
          </a:prstGeom>
        </p:spPr>
      </p:pic>
      <p:sp>
        <p:nvSpPr>
          <p:cNvPr id="4" name="TextBox 3">
            <a:extLst>
              <a:ext uri="{FF2B5EF4-FFF2-40B4-BE49-F238E27FC236}">
                <a16:creationId xmlns:a16="http://schemas.microsoft.com/office/drawing/2014/main" id="{C98D8096-D301-4BED-96E7-441D34B68ED7}"/>
              </a:ext>
            </a:extLst>
          </p:cNvPr>
          <p:cNvSpPr txBox="1"/>
          <p:nvPr/>
        </p:nvSpPr>
        <p:spPr>
          <a:xfrm>
            <a:off x="2021839" y="5669279"/>
            <a:ext cx="8053977" cy="738664"/>
          </a:xfrm>
          <a:prstGeom prst="rect">
            <a:avLst/>
          </a:prstGeom>
          <a:noFill/>
        </p:spPr>
        <p:txBody>
          <a:bodyPr wrap="square" rtlCol="0">
            <a:spAutoFit/>
          </a:bodyPr>
          <a:lstStyle/>
          <a:p>
            <a:pPr algn="ctr"/>
            <a:r>
              <a:rPr lang="en-US" altLang="ko-KR" sz="2800" dirty="0"/>
              <a:t>“Fear always works.”</a:t>
            </a:r>
          </a:p>
          <a:p>
            <a:pPr algn="ctr"/>
            <a:r>
              <a:rPr lang="en-US" altLang="ko-KR" sz="1400" dirty="0"/>
              <a:t>Reference) </a:t>
            </a:r>
            <a:r>
              <a:rPr lang="en-US" altLang="ko-KR" sz="1400" u="sng" dirty="0"/>
              <a:t>https://www.ranker.com/list/zootopia-addresses-racism-v1/erik-barnes</a:t>
            </a:r>
            <a:endParaRPr lang="ko-KR" altLang="en-US" sz="1400" u="sng" dirty="0"/>
          </a:p>
        </p:txBody>
      </p:sp>
    </p:spTree>
    <p:extLst>
      <p:ext uri="{BB962C8B-B14F-4D97-AF65-F5344CB8AC3E}">
        <p14:creationId xmlns:p14="http://schemas.microsoft.com/office/powerpoint/2010/main" val="4089891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descr="기어이(가) 표시된 사진&#10;&#10;높은 신뢰도로 생성된 설명">
            <a:extLst>
              <a:ext uri="{FF2B5EF4-FFF2-40B4-BE49-F238E27FC236}">
                <a16:creationId xmlns:a16="http://schemas.microsoft.com/office/drawing/2014/main" id="{DF4D3F65-3B32-4DA5-9D1B-83D93B0CD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9680" y="3510280"/>
            <a:ext cx="9001760" cy="1800352"/>
          </a:xfrm>
          <a:prstGeom prst="rect">
            <a:avLst/>
          </a:prstGeom>
        </p:spPr>
      </p:pic>
      <p:sp>
        <p:nvSpPr>
          <p:cNvPr id="5" name="TextBox 4">
            <a:extLst>
              <a:ext uri="{FF2B5EF4-FFF2-40B4-BE49-F238E27FC236}">
                <a16:creationId xmlns:a16="http://schemas.microsoft.com/office/drawing/2014/main" id="{D73D1DFA-76D5-41A4-A70D-E41C692FDCA2}"/>
              </a:ext>
            </a:extLst>
          </p:cNvPr>
          <p:cNvSpPr txBox="1"/>
          <p:nvPr/>
        </p:nvSpPr>
        <p:spPr>
          <a:xfrm>
            <a:off x="4988560" y="2052320"/>
            <a:ext cx="5608320" cy="707886"/>
          </a:xfrm>
          <a:prstGeom prst="rect">
            <a:avLst/>
          </a:prstGeom>
          <a:noFill/>
        </p:spPr>
        <p:txBody>
          <a:bodyPr wrap="square" rtlCol="0">
            <a:spAutoFit/>
          </a:bodyPr>
          <a:lstStyle/>
          <a:p>
            <a:r>
              <a:rPr lang="en-US" altLang="ko-KR" sz="4000" dirty="0"/>
              <a:t>Eutopia?</a:t>
            </a:r>
            <a:endParaRPr lang="ko-KR" altLang="en-US" sz="4000" dirty="0"/>
          </a:p>
        </p:txBody>
      </p:sp>
      <p:sp>
        <p:nvSpPr>
          <p:cNvPr id="6" name="TextBox 5">
            <a:extLst>
              <a:ext uri="{FF2B5EF4-FFF2-40B4-BE49-F238E27FC236}">
                <a16:creationId xmlns:a16="http://schemas.microsoft.com/office/drawing/2014/main" id="{37872195-B6E4-42B5-8B0A-1EE46703E00A}"/>
              </a:ext>
            </a:extLst>
          </p:cNvPr>
          <p:cNvSpPr txBox="1"/>
          <p:nvPr/>
        </p:nvSpPr>
        <p:spPr>
          <a:xfrm>
            <a:off x="10038080" y="2918559"/>
            <a:ext cx="558800" cy="2646878"/>
          </a:xfrm>
          <a:prstGeom prst="rect">
            <a:avLst/>
          </a:prstGeom>
          <a:noFill/>
        </p:spPr>
        <p:txBody>
          <a:bodyPr wrap="square" rtlCol="0">
            <a:spAutoFit/>
          </a:bodyPr>
          <a:lstStyle/>
          <a:p>
            <a:r>
              <a:rPr lang="en-US" altLang="ko-KR" sz="16600" dirty="0">
                <a:ln w="0"/>
                <a:gradFill>
                  <a:gsLst>
                    <a:gs pos="0">
                      <a:srgbClr val="8AD960"/>
                    </a:gs>
                    <a:gs pos="74000">
                      <a:srgbClr val="5DBE8B"/>
                    </a:gs>
                    <a:gs pos="83000">
                      <a:srgbClr val="53BA99"/>
                    </a:gs>
                    <a:gs pos="100000">
                      <a:srgbClr val="4F8EA1"/>
                    </a:gs>
                  </a:gsLst>
                  <a:lin ang="5400000" scaled="1"/>
                </a:gradFill>
                <a:effectLst>
                  <a:outerShdw blurRad="50800" dist="38100" dir="8100000" sx="102000" sy="102000" algn="tr" rotWithShape="0">
                    <a:srgbClr val="585696">
                      <a:alpha val="79000"/>
                    </a:srgbClr>
                  </a:outerShdw>
                </a:effectLst>
              </a:rPr>
              <a:t>!</a:t>
            </a:r>
            <a:endParaRPr lang="ko-KR" altLang="en-US" sz="16600" dirty="0">
              <a:gradFill>
                <a:gsLst>
                  <a:gs pos="0">
                    <a:srgbClr val="8AD960"/>
                  </a:gs>
                  <a:gs pos="74000">
                    <a:srgbClr val="5DBE8B"/>
                  </a:gs>
                  <a:gs pos="83000">
                    <a:srgbClr val="53BA99"/>
                  </a:gs>
                  <a:gs pos="100000">
                    <a:srgbClr val="4F8EA1"/>
                  </a:gs>
                </a:gsLst>
                <a:lin ang="5400000" scaled="1"/>
              </a:gradFill>
              <a:effectLst>
                <a:outerShdw blurRad="50800" dist="38100" dir="8100000" sx="102000" sy="102000" algn="tr" rotWithShape="0">
                  <a:srgbClr val="585696">
                    <a:alpha val="79000"/>
                  </a:srgbClr>
                </a:outerShdw>
              </a:effectLst>
            </a:endParaRPr>
          </a:p>
        </p:txBody>
      </p:sp>
    </p:spTree>
    <p:extLst>
      <p:ext uri="{BB962C8B-B14F-4D97-AF65-F5344CB8AC3E}">
        <p14:creationId xmlns:p14="http://schemas.microsoft.com/office/powerpoint/2010/main" val="157238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BB9857-5D3A-4E3F-885D-A79A40856653}"/>
              </a:ext>
            </a:extLst>
          </p:cNvPr>
          <p:cNvSpPr>
            <a:spLocks noGrp="1"/>
          </p:cNvSpPr>
          <p:nvPr>
            <p:ph type="title"/>
          </p:nvPr>
        </p:nvSpPr>
        <p:spPr/>
        <p:txBody>
          <a:bodyPr/>
          <a:lstStyle/>
          <a:p>
            <a:pPr algn="ctr"/>
            <a:r>
              <a:rPr lang="en-US" altLang="ko-KR" dirty="0"/>
              <a:t>Gazelle’s Song</a:t>
            </a:r>
            <a:endParaRPr lang="ko-KR" altLang="en-US" dirty="0"/>
          </a:p>
        </p:txBody>
      </p:sp>
      <p:pic>
        <p:nvPicPr>
          <p:cNvPr id="3" name="그림 2">
            <a:extLst>
              <a:ext uri="{FF2B5EF4-FFF2-40B4-BE49-F238E27FC236}">
                <a16:creationId xmlns:a16="http://schemas.microsoft.com/office/drawing/2014/main" id="{C610FF85-53D9-4DDA-ADB1-D54194CD5A0C}"/>
              </a:ext>
            </a:extLst>
          </p:cNvPr>
          <p:cNvPicPr>
            <a:picLocks noChangeAspect="1"/>
          </p:cNvPicPr>
          <p:nvPr/>
        </p:nvPicPr>
        <p:blipFill>
          <a:blip r:embed="rId2"/>
          <a:stretch>
            <a:fillRect/>
          </a:stretch>
        </p:blipFill>
        <p:spPr>
          <a:xfrm>
            <a:off x="1471613" y="1690688"/>
            <a:ext cx="9563100" cy="3892626"/>
          </a:xfrm>
          <a:prstGeom prst="rect">
            <a:avLst/>
          </a:prstGeom>
        </p:spPr>
      </p:pic>
    </p:spTree>
    <p:extLst>
      <p:ext uri="{BB962C8B-B14F-4D97-AF65-F5344CB8AC3E}">
        <p14:creationId xmlns:p14="http://schemas.microsoft.com/office/powerpoint/2010/main" val="343956613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TotalTime>
  <Words>158</Words>
  <Application>Microsoft Office PowerPoint</Application>
  <PresentationFormat>와이드스크린</PresentationFormat>
  <Paragraphs>19</Paragraphs>
  <Slides>11</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11</vt:i4>
      </vt:variant>
    </vt:vector>
  </HeadingPairs>
  <TitlesOfParts>
    <vt:vector size="14" baseType="lpstr">
      <vt:lpstr>맑은 고딕</vt:lpstr>
      <vt:lpstr>Arial</vt:lpstr>
      <vt:lpstr>Office 테마</vt:lpstr>
      <vt:lpstr>PowerPoint 프레젠테이션</vt:lpstr>
      <vt:lpstr>PowerPoint 프레젠테이션</vt:lpstr>
      <vt:lpstr>Scenes with Discrimination</vt:lpstr>
      <vt:lpstr>Scenes with Discrimination</vt:lpstr>
      <vt:lpstr>Scenes with Discrimination</vt:lpstr>
      <vt:lpstr>Scenes with Discrimination</vt:lpstr>
      <vt:lpstr>Historical References</vt:lpstr>
      <vt:lpstr>PowerPoint 프레젠테이션</vt:lpstr>
      <vt:lpstr>Gazelle’s Song</vt:lpstr>
      <vt:lpstr>PowerPoint 프레젠테이션</vt:lpstr>
      <vt:lpstr>:Where Anyone Can Be Anything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김 규리</dc:creator>
  <cp:lastModifiedBy>김 규리</cp:lastModifiedBy>
  <cp:revision>11</cp:revision>
  <dcterms:created xsi:type="dcterms:W3CDTF">2018-06-06T08:11:13Z</dcterms:created>
  <dcterms:modified xsi:type="dcterms:W3CDTF">2018-06-06T10:56:54Z</dcterms:modified>
</cp:coreProperties>
</file>